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59" r:id="rId6"/>
    <p:sldId id="260" r:id="rId7"/>
    <p:sldId id="262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03DFFD-2BF4-0B40-81A8-971F56E9CDC8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00E2BB-B485-E940-8052-539D146C3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76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00E2BB-B485-E940-8052-539D146C3B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59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C8CE-CDF8-506F-EB05-0121A4F4D1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389DE7-F7D7-ABA0-00F7-F1895DB15F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F174A-83E8-862B-8600-22AE1AB9B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B5599-F13A-4CBA-20B0-627291343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D5A97-28C8-D4E0-F4C8-36D21A375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522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390EF-D99E-796C-8842-23B48F8DD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1F75D-E331-9F70-B30E-88FA33AC69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B7D92-EA37-4DEF-F02C-958FB9A61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AE3A4-633D-9FBC-549F-047289BFF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47F819-DBB4-D37D-1DBB-40CDCAAE4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61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910B8-26B1-A8E6-62A4-AD6F753095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144A40-A183-AAB7-4F7A-47FEB2F4B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17FAA-D942-9C47-D756-EA904B4E0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FE71F-2F7D-1645-592C-6A6DBDD8D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0683-3DBF-D6B0-0300-75134D6B2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04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2E688-9D83-88C9-DD22-B21705811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D8270-A4C8-B27C-3B76-08C11FD9C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5367E-03A0-17C2-AABE-CF8138E24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36CDB-7846-F963-F5D5-CAF9756CA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EB47C-5A89-51F7-8675-9637EDB56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38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A9B5E-332D-E93B-DAA3-A766E76C4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5E3C32-3979-48FE-0C31-601D0E805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FB55D-2809-59E2-B9BB-45BA350E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5BA01-D079-7BFD-DE99-C3A80E526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FB3B2-8A96-BF91-DA59-281C9D0D0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759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88BB3-F0BF-9F3B-E359-66CC4F9D3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4E0E7-848D-E2FA-3039-721DDF6AE4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60CAC-9CC5-FEE7-3D5B-5D8E39976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B8D2E7-D5DA-4A64-CC80-F17607555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E5CC87-AEAD-F3ED-5F07-3A5B8FEF4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7B9C9-A7A7-DC55-5A72-1DB2CC2D9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457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5AB58-EEB7-A8EA-09C8-3318A80A6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748B68-2F6A-8B99-6E61-B163CDDBC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501AF7-EDC8-AE24-DE2E-12B4E3DEF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FED2D3-FC1D-3C94-2E8E-7E4C13636A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9954A4-80DE-3279-60F6-B103A050F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F04645-6D11-9CBF-3BBF-8118A90DB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BF2A91-29BA-C23A-CDB6-5D66DF0C5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785688-488F-D5E3-AA98-83893771D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71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99BC3-98A8-4324-1639-D35BF4BD7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D30A1C-3655-5D9B-CD24-2C87A843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97026-09B8-6C24-FF55-D9F8D5888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568DBF-EDDD-57B6-C93E-2E3744C2D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714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3E6227-18C0-324A-DC4C-18EC3B995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5617D3-818D-462A-E500-B2817FA7B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42D99-633F-B6AA-BAD5-FD38C2CB0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00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47D82-F103-D4D7-B23C-84CCF8C4F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80FE8-4C44-7176-E676-B3E70DC8C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F474B6-6095-DA9B-B13B-B061F00DD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E1907A-A052-40FE-82B8-6252FF57E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CE3EDF-E628-F58E-E8A4-F4A25A2D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49BCF6-BB91-00DC-BA52-C08BFC689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25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3117D-7D0F-2986-59D7-D36353B46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964DDC-0412-F05A-C9BC-B68699968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8E8B3-2FB0-CA6E-B1DF-822E3F778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774EB-6582-4B54-9F7E-48611721C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D44E7-FE64-274B-10D4-6289B1F91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629D49-E682-B9FE-D4D1-A6A6EB5EE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750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E8ED88-0249-6061-D668-521C49B2C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28BC1B-4FA0-2CEA-DBF3-46D3F95D8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812F7-6C61-C216-2D74-EA32E007B7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F6665-53C5-9745-8283-B4C9417D202E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F4BAC-A77B-0F80-C9AE-6BEA00FE01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E828C-7C06-EADE-DF47-318791400F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5688F-CD15-A747-A5DA-E74D16503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82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25B7E-EFA8-2D6D-1A89-760D79F6E0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08325"/>
            <a:ext cx="9144000" cy="1387249"/>
          </a:xfrm>
        </p:spPr>
        <p:txBody>
          <a:bodyPr>
            <a:normAutofit/>
          </a:bodyPr>
          <a:lstStyle/>
          <a:p>
            <a:r>
              <a:rPr lang="en-US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Advanced skills in R</a:t>
            </a:r>
            <a:br>
              <a:rPr lang="en-US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32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UBC Library Research Commons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55BDCE-1CB1-719F-6A1D-101A2CDD3E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01950"/>
            <a:ext cx="9144000" cy="16557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November 28 2022</a:t>
            </a:r>
          </a:p>
          <a:p>
            <a:r>
              <a:rPr lang="en-US" dirty="0"/>
              <a:t>Jared Connoy, Ashley Yue Mao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CF72B3A-8DB2-6A81-57A1-FC3348479909}"/>
              </a:ext>
            </a:extLst>
          </p:cNvPr>
          <p:cNvSpPr txBox="1">
            <a:spLocks/>
          </p:cNvSpPr>
          <p:nvPr/>
        </p:nvSpPr>
        <p:spPr>
          <a:xfrm>
            <a:off x="1676400" y="5340350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Please ensure you have R, and R studio installed on your computer</a:t>
            </a:r>
          </a:p>
          <a:p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Let us know if you need assistance with setup  </a:t>
            </a:r>
          </a:p>
        </p:txBody>
      </p:sp>
    </p:spTree>
    <p:extLst>
      <p:ext uri="{BB962C8B-B14F-4D97-AF65-F5344CB8AC3E}">
        <p14:creationId xmlns:p14="http://schemas.microsoft.com/office/powerpoint/2010/main" val="1478570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B9E4-BB13-D9F3-6950-EC2E7D8D0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What is a for loop?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6054F-0D06-3E64-3FE7-84332DFBD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2950"/>
            <a:ext cx="10677525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 spc="-150" dirty="0">
                <a:latin typeface="Courier" pitchFamily="2" charset="0"/>
                <a:ea typeface="Arial Unicode MS" panose="020B0604020202020204" pitchFamily="34" charset="-128"/>
                <a:cs typeface="Segoe UI" panose="020B0502040204020203" pitchFamily="34" charset="0"/>
              </a:rPr>
              <a:t>for (</a:t>
            </a:r>
            <a:r>
              <a:rPr lang="en-US" sz="2400" spc="-150" dirty="0" err="1">
                <a:solidFill>
                  <a:srgbClr val="00B050"/>
                </a:solidFill>
                <a:latin typeface="Courier" pitchFamily="2" charset="0"/>
                <a:ea typeface="Arial Unicode MS" panose="020B0604020202020204" pitchFamily="34" charset="-128"/>
                <a:cs typeface="Segoe UI" panose="020B0502040204020203" pitchFamily="34" charset="0"/>
              </a:rPr>
              <a:t>i</a:t>
            </a:r>
            <a:r>
              <a:rPr lang="en-US" sz="2400" spc="-150" dirty="0">
                <a:latin typeface="Courier" pitchFamily="2" charset="0"/>
                <a:ea typeface="Arial Unicode MS" panose="020B0604020202020204" pitchFamily="34" charset="-128"/>
                <a:cs typeface="Segoe UI" panose="020B0502040204020203" pitchFamily="34" charset="0"/>
              </a:rPr>
              <a:t> in </a:t>
            </a:r>
            <a:r>
              <a:rPr lang="en-US" sz="2400" spc="-150" dirty="0">
                <a:solidFill>
                  <a:schemeClr val="accent5">
                    <a:lumMod val="75000"/>
                  </a:schemeClr>
                </a:solidFill>
                <a:latin typeface="Courier" pitchFamily="2" charset="0"/>
                <a:ea typeface="Arial Unicode MS" panose="020B0604020202020204" pitchFamily="34" charset="-128"/>
                <a:cs typeface="Segoe UI" panose="020B0502040204020203" pitchFamily="34" charset="0"/>
              </a:rPr>
              <a:t>x</a:t>
            </a:r>
            <a:r>
              <a:rPr lang="en-US" sz="2400" spc="-150" dirty="0">
                <a:latin typeface="Courier" pitchFamily="2" charset="0"/>
                <a:ea typeface="Arial Unicode MS" panose="020B0604020202020204" pitchFamily="34" charset="-128"/>
                <a:cs typeface="Segoe UI" panose="020B0502040204020203" pitchFamily="34" charset="0"/>
              </a:rPr>
              <a:t>){</a:t>
            </a:r>
          </a:p>
          <a:p>
            <a:pPr marL="0" indent="0">
              <a:buNone/>
            </a:pPr>
            <a:r>
              <a:rPr lang="en-US" sz="2400" spc="-150" dirty="0">
                <a:latin typeface="Courier" pitchFamily="2" charset="0"/>
                <a:ea typeface="Arial Unicode MS" panose="020B0604020202020204" pitchFamily="34" charset="-128"/>
                <a:cs typeface="Segoe UI" panose="020B0502040204020203" pitchFamily="34" charset="0"/>
              </a:rPr>
              <a:t>         perform some operation using each value of x</a:t>
            </a:r>
          </a:p>
          <a:p>
            <a:pPr marL="0" indent="0">
              <a:buNone/>
            </a:pPr>
            <a:r>
              <a:rPr lang="en-US" sz="2400" spc="-150" dirty="0">
                <a:latin typeface="Courier" pitchFamily="2" charset="0"/>
                <a:ea typeface="Arial Unicode MS" panose="020B0604020202020204" pitchFamily="34" charset="-128"/>
                <a:cs typeface="Segoe UI" panose="020B0502040204020203" pitchFamily="34" charset="0"/>
              </a:rPr>
              <a:t>} 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Helvetica" pitchFamily="2" charset="0"/>
              </a:rPr>
              <a:t>x could be a vector, list, matrix, or any other sequence of values/objects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B050"/>
                </a:solidFill>
                <a:latin typeface="Helvetica" pitchFamily="2" charset="0"/>
              </a:rPr>
              <a:t>i</a:t>
            </a:r>
            <a:r>
              <a:rPr lang="en-US" dirty="0">
                <a:solidFill>
                  <a:srgbClr val="00B050"/>
                </a:solidFill>
                <a:latin typeface="Helvetica" pitchFamily="2" charset="0"/>
              </a:rPr>
              <a:t> stands for iteration, and is set to each value of x in each iteration of the loop </a:t>
            </a:r>
          </a:p>
        </p:txBody>
      </p:sp>
    </p:spTree>
    <p:extLst>
      <p:ext uri="{BB962C8B-B14F-4D97-AF65-F5344CB8AC3E}">
        <p14:creationId xmlns:p14="http://schemas.microsoft.com/office/powerpoint/2010/main" val="1364782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2661984C-89E0-4ADF-BBEF-F88522B40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36" y="7470"/>
            <a:ext cx="11357928" cy="685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672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0D6FC-C248-967C-F659-035C162F6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Participating in zoom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3D377F-9298-457E-2518-715AF412F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325" y="1470025"/>
            <a:ext cx="7277100" cy="889000"/>
          </a:xfrm>
          <a:prstGeom prst="rect">
            <a:avLst/>
          </a:prstGeom>
        </p:spPr>
      </p:pic>
      <p:pic>
        <p:nvPicPr>
          <p:cNvPr id="7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E7558E6-4E12-3EF8-112A-7F7A6C937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600" y="2392362"/>
            <a:ext cx="3606800" cy="2908300"/>
          </a:xfrm>
          <a:prstGeom prst="rect">
            <a:avLst/>
          </a:prstGeom>
        </p:spPr>
      </p:pic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B056CF5-6F69-110F-5FFA-062B66601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3650" y="5616575"/>
            <a:ext cx="45847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22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23947-735C-9744-B3D9-3D2D68AE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Welcome to the workshop!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BACDC-34D5-18C4-1D66-2CBA81A9B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Introductions (Ashley/Jared) </a:t>
            </a:r>
          </a:p>
          <a:p>
            <a:r>
              <a:rPr lang="en-US" dirty="0">
                <a:latin typeface="Helvetica" pitchFamily="2" charset="0"/>
              </a:rPr>
              <a:t>Workshop will be recorded and shared</a:t>
            </a:r>
          </a:p>
          <a:p>
            <a:r>
              <a:rPr lang="en-US" dirty="0">
                <a:latin typeface="Helvetica" pitchFamily="2" charset="0"/>
              </a:rPr>
              <a:t>Workshops and consultations </a:t>
            </a:r>
          </a:p>
          <a:p>
            <a:r>
              <a:rPr lang="en-US" dirty="0">
                <a:latin typeface="Helvetica" pitchFamily="2" charset="0"/>
              </a:rPr>
              <a:t>When to use the chat </a:t>
            </a:r>
          </a:p>
          <a:p>
            <a:r>
              <a:rPr lang="en-US" dirty="0">
                <a:latin typeface="Helvetica" pitchFamily="2" charset="0"/>
              </a:rPr>
              <a:t>Workshop file/materials</a:t>
            </a:r>
          </a:p>
        </p:txBody>
      </p:sp>
    </p:spTree>
    <p:extLst>
      <p:ext uri="{BB962C8B-B14F-4D97-AF65-F5344CB8AC3E}">
        <p14:creationId xmlns:p14="http://schemas.microsoft.com/office/powerpoint/2010/main" val="4172545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1E6E4-DE0F-0449-9D8E-8E2BB933D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Annotate</a:t>
            </a:r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02D8880-3262-0F4B-A31D-689C4674B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1306" y="3128964"/>
            <a:ext cx="6529387" cy="28209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A69819-5304-5EA6-7DD5-3C43D06B4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800" y="1833563"/>
            <a:ext cx="7772400" cy="85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527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9F02264-B610-EEB7-7A65-985BF9C5630F}"/>
              </a:ext>
            </a:extLst>
          </p:cNvPr>
          <p:cNvCxnSpPr>
            <a:cxnSpLocks/>
          </p:cNvCxnSpPr>
          <p:nvPr/>
        </p:nvCxnSpPr>
        <p:spPr>
          <a:xfrm>
            <a:off x="6096000" y="414337"/>
            <a:ext cx="0" cy="5151536"/>
          </a:xfrm>
          <a:prstGeom prst="straightConnector1">
            <a:avLst/>
          </a:prstGeom>
          <a:ln w="19050">
            <a:solidFill>
              <a:schemeClr val="bg2">
                <a:lumMod val="25000"/>
              </a:schemeClr>
            </a:solidFill>
            <a:headEnd type="triangle" w="med" len="lg"/>
            <a:tailEnd type="triangle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4547F2-5EAF-D203-08AE-BF93DB83B46B}"/>
              </a:ext>
            </a:extLst>
          </p:cNvPr>
          <p:cNvCxnSpPr>
            <a:cxnSpLocks/>
          </p:cNvCxnSpPr>
          <p:nvPr/>
        </p:nvCxnSpPr>
        <p:spPr>
          <a:xfrm flipH="1" flipV="1">
            <a:off x="1857375" y="3031114"/>
            <a:ext cx="8708231" cy="12140"/>
          </a:xfrm>
          <a:prstGeom prst="straightConnector1">
            <a:avLst/>
          </a:prstGeom>
          <a:ln w="19050">
            <a:solidFill>
              <a:schemeClr val="bg2">
                <a:lumMod val="25000"/>
              </a:schemeClr>
            </a:solidFill>
            <a:headEnd type="triangle" w="med" len="lg"/>
            <a:tailEnd type="triangle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B3256F4-C8AD-D875-25E2-570E627FDA03}"/>
              </a:ext>
            </a:extLst>
          </p:cNvPr>
          <p:cNvSpPr txBox="1"/>
          <p:nvPr/>
        </p:nvSpPr>
        <p:spPr>
          <a:xfrm>
            <a:off x="180975" y="2673922"/>
            <a:ext cx="271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Experience in R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843B2A-CD43-1AA8-CBFF-1F2818636BCD}"/>
              </a:ext>
            </a:extLst>
          </p:cNvPr>
          <p:cNvSpPr txBox="1"/>
          <p:nvPr/>
        </p:nvSpPr>
        <p:spPr>
          <a:xfrm>
            <a:off x="6136478" y="5581224"/>
            <a:ext cx="27146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Experience in other programming language(s)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B0F0BE-F2D2-50A0-331F-067D1DEFF1C6}"/>
              </a:ext>
            </a:extLst>
          </p:cNvPr>
          <p:cNvSpPr txBox="1"/>
          <p:nvPr/>
        </p:nvSpPr>
        <p:spPr>
          <a:xfrm>
            <a:off x="10013156" y="3071845"/>
            <a:ext cx="5524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i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high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48AD94-FF41-FE7B-C27D-DD037F5DDE65}"/>
              </a:ext>
            </a:extLst>
          </p:cNvPr>
          <p:cNvSpPr txBox="1"/>
          <p:nvPr/>
        </p:nvSpPr>
        <p:spPr>
          <a:xfrm>
            <a:off x="6087664" y="435189"/>
            <a:ext cx="5524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i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high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F64F46-2517-3D08-86F4-4C90F3EEEEB3}"/>
              </a:ext>
            </a:extLst>
          </p:cNvPr>
          <p:cNvSpPr txBox="1"/>
          <p:nvPr/>
        </p:nvSpPr>
        <p:spPr>
          <a:xfrm>
            <a:off x="6136478" y="5258059"/>
            <a:ext cx="5524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i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low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06ED78-C817-9F9F-7B07-47D8D1FB51D2}"/>
              </a:ext>
            </a:extLst>
          </p:cNvPr>
          <p:cNvSpPr txBox="1"/>
          <p:nvPr/>
        </p:nvSpPr>
        <p:spPr>
          <a:xfrm>
            <a:off x="1857375" y="3046554"/>
            <a:ext cx="5524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i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207362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3FF14-B4CD-8B92-812B-A490608F7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D78AB-AED1-09AE-8211-CD48CC25E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Helvetica" pitchFamily="2" charset="0"/>
              </a:rPr>
              <a:t>Perform advanced, custom operations in R to manipulate and analyze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Helvetica" pitchFamily="2" charset="0"/>
              </a:rPr>
              <a:t>Expand knowledge, capability, and flexibility with base R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Helvetica" pitchFamily="2" charset="0"/>
              </a:rPr>
              <a:t>Be able to create a for loop, nested loop, conditional statement, and custom function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Helvetica" pitchFamily="2" charset="0"/>
              </a:rPr>
              <a:t>*Certain level of knowledge/skill may be required </a:t>
            </a:r>
            <a:r>
              <a:rPr lang="en-US" dirty="0">
                <a:latin typeface="Helvetica" pitchFamily="2" charset="0"/>
              </a:rPr>
              <a:t>to follow along in </a:t>
            </a:r>
            <a:r>
              <a:rPr lang="en-US" sz="2800" dirty="0">
                <a:latin typeface="Helvetica" pitchFamily="2" charset="0"/>
              </a:rPr>
              <a:t>this workshop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01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3F7D1-6684-6392-DFDA-F6C7A3687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32D57-24EF-7E61-0FC4-8692A68FC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39913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Helvetica" pitchFamily="2" charset="0"/>
              </a:rPr>
              <a:t>For loops (40min)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Helvetica" pitchFamily="2" charset="0"/>
              </a:rPr>
              <a:t>Nested for loops (20min)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Helvetica" pitchFamily="2" charset="0"/>
              </a:rPr>
              <a:t>Break (5-10min)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Helvetica" pitchFamily="2" charset="0"/>
              </a:rPr>
              <a:t>Conditional (if/else) statements (20min)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Helvetica" pitchFamily="2" charset="0"/>
              </a:rPr>
              <a:t>Custom functions (20min)</a:t>
            </a:r>
          </a:p>
        </p:txBody>
      </p:sp>
    </p:spTree>
    <p:extLst>
      <p:ext uri="{BB962C8B-B14F-4D97-AF65-F5344CB8AC3E}">
        <p14:creationId xmlns:p14="http://schemas.microsoft.com/office/powerpoint/2010/main" val="997349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BEF9E-6709-0249-D74A-052874EBA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Workshop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BB7A-D3EC-74B6-6C0B-B27EC1F59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Working in R Studio </a:t>
            </a:r>
          </a:p>
          <a:p>
            <a:r>
              <a:rPr lang="en-US" dirty="0">
                <a:latin typeface="Helvetica" pitchFamily="2" charset="0"/>
              </a:rPr>
              <a:t>Using an R markdown (.</a:t>
            </a:r>
            <a:r>
              <a:rPr lang="en-US" dirty="0" err="1">
                <a:latin typeface="Helvetica" pitchFamily="2" charset="0"/>
              </a:rPr>
              <a:t>rmd</a:t>
            </a:r>
            <a:r>
              <a:rPr lang="en-US" dirty="0">
                <a:latin typeface="Helvetica" pitchFamily="2" charset="0"/>
              </a:rPr>
              <a:t>) file. Allows for:</a:t>
            </a:r>
          </a:p>
          <a:p>
            <a:pPr lvl="1"/>
            <a:r>
              <a:rPr lang="en-US" dirty="0">
                <a:latin typeface="Helvetica" pitchFamily="2" charset="0"/>
              </a:rPr>
              <a:t>Regular text writing </a:t>
            </a:r>
          </a:p>
          <a:p>
            <a:pPr lvl="1"/>
            <a:r>
              <a:rPr lang="en-US" dirty="0">
                <a:latin typeface="Helvetica" pitchFamily="2" charset="0"/>
              </a:rPr>
              <a:t>Code to be separated into ‘chunks’</a:t>
            </a:r>
          </a:p>
          <a:p>
            <a:pPr lvl="1"/>
            <a:r>
              <a:rPr lang="en-US" dirty="0">
                <a:latin typeface="Helvetica" pitchFamily="2" charset="0"/>
              </a:rPr>
              <a:t>Inline output </a:t>
            </a:r>
          </a:p>
        </p:txBody>
      </p:sp>
    </p:spTree>
    <p:extLst>
      <p:ext uri="{BB962C8B-B14F-4D97-AF65-F5344CB8AC3E}">
        <p14:creationId xmlns:p14="http://schemas.microsoft.com/office/powerpoint/2010/main" val="2434382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267</Words>
  <Application>Microsoft Macintosh PowerPoint</Application>
  <PresentationFormat>Widescreen</PresentationFormat>
  <Paragraphs>46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 Unicode MS</vt:lpstr>
      <vt:lpstr>Arial</vt:lpstr>
      <vt:lpstr>Calibri</vt:lpstr>
      <vt:lpstr>Calibri Light</vt:lpstr>
      <vt:lpstr>Courier</vt:lpstr>
      <vt:lpstr>Helvetica</vt:lpstr>
      <vt:lpstr>Office Theme</vt:lpstr>
      <vt:lpstr>Advanced skills in R UBC Library Research Commons</vt:lpstr>
      <vt:lpstr>PowerPoint Presentation</vt:lpstr>
      <vt:lpstr>Participating in zoom</vt:lpstr>
      <vt:lpstr>Welcome to the workshop!</vt:lpstr>
      <vt:lpstr>Annotate</vt:lpstr>
      <vt:lpstr>PowerPoint Presentation</vt:lpstr>
      <vt:lpstr>Learning objectives</vt:lpstr>
      <vt:lpstr>Outline</vt:lpstr>
      <vt:lpstr>Workshop format</vt:lpstr>
      <vt:lpstr>What is a for loop?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skills in R UBC Library Research Commons</dc:title>
  <dc:creator>jared connoy</dc:creator>
  <cp:lastModifiedBy>jared connoy</cp:lastModifiedBy>
  <cp:revision>2</cp:revision>
  <dcterms:created xsi:type="dcterms:W3CDTF">2022-11-28T22:57:59Z</dcterms:created>
  <dcterms:modified xsi:type="dcterms:W3CDTF">2022-11-29T23:43:57Z</dcterms:modified>
</cp:coreProperties>
</file>

<file path=docProps/thumbnail.jpeg>
</file>